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96" r:id="rId2"/>
    <p:sldId id="771" r:id="rId3"/>
    <p:sldId id="783" r:id="rId4"/>
    <p:sldId id="784" r:id="rId5"/>
    <p:sldId id="785" r:id="rId6"/>
    <p:sldId id="773" r:id="rId7"/>
    <p:sldId id="786" r:id="rId8"/>
    <p:sldId id="787" r:id="rId9"/>
    <p:sldId id="788" r:id="rId10"/>
    <p:sldId id="789" r:id="rId11"/>
    <p:sldId id="790" r:id="rId12"/>
    <p:sldId id="791" r:id="rId13"/>
    <p:sldId id="713" r:id="rId14"/>
    <p:sldId id="705" r:id="rId15"/>
    <p:sldId id="792" r:id="rId16"/>
    <p:sldId id="793" r:id="rId17"/>
    <p:sldId id="794" r:id="rId18"/>
    <p:sldId id="795" r:id="rId19"/>
    <p:sldId id="748" r:id="rId20"/>
    <p:sldId id="749" r:id="rId21"/>
    <p:sldId id="750" r:id="rId22"/>
    <p:sldId id="714" r:id="rId23"/>
    <p:sldId id="719" r:id="rId24"/>
    <p:sldId id="796" r:id="rId25"/>
    <p:sldId id="746" r:id="rId26"/>
    <p:sldId id="747" r:id="rId27"/>
    <p:sldId id="799" r:id="rId28"/>
    <p:sldId id="774" r:id="rId29"/>
    <p:sldId id="777" r:id="rId30"/>
    <p:sldId id="778" r:id="rId31"/>
    <p:sldId id="779" r:id="rId32"/>
    <p:sldId id="780" r:id="rId33"/>
    <p:sldId id="797" r:id="rId34"/>
    <p:sldId id="798" r:id="rId35"/>
    <p:sldId id="803" r:id="rId36"/>
    <p:sldId id="800" r:id="rId37"/>
    <p:sldId id="804" r:id="rId38"/>
    <p:sldId id="807" r:id="rId39"/>
    <p:sldId id="729" r:id="rId40"/>
    <p:sldId id="716" r:id="rId4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89054" autoAdjust="0"/>
  </p:normalViewPr>
  <p:slideViewPr>
    <p:cSldViewPr>
      <p:cViewPr>
        <p:scale>
          <a:sx n="100" d="100"/>
          <a:sy n="100" d="100"/>
        </p:scale>
        <p:origin x="-720" y="1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科学问题：不同的微生物基因组注释和比较工具会得到不一致的注释结果，人工比较这些注释结果很费时费力。针对于三种类型的注释差别，我们提出了对应的方法来消除这些差异，</a:t>
            </a:r>
            <a:endParaRPr kumimoji="1" lang="en-GB" altLang="zh-CN" dirty="0" smtClean="0"/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410261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1239807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我们通过基因表达谱来对类风湿性关节炎进行疾病分型，对西欧和日本人两个数据集进行聚类分析</a:t>
            </a:r>
            <a:endParaRPr kumimoji="1" lang="en-GB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在基因水平上和通路水平上将其稳健的分为两群；</a:t>
            </a:r>
            <a:endParaRPr kumimoji="1" lang="en-GB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其中一群具有较高的炎症反应，另一群具有较强的增殖反应。</a:t>
            </a: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73342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4" Type="http://schemas.openxmlformats.org/officeDocument/2006/relationships/image" Target="../media/image98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eg"/><Relationship Id="rId3" Type="http://schemas.openxmlformats.org/officeDocument/2006/relationships/image" Target="../media/image3.png"/><Relationship Id="rId7" Type="http://schemas.openxmlformats.org/officeDocument/2006/relationships/image" Target="../media/image105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9" Type="http://schemas.openxmlformats.org/officeDocument/2006/relationships/image" Target="../media/image10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9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29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lang="zh-CN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GB" dirty="0" smtClean="0"/>
              <a:t>医学数据的爆发式增长</a:t>
            </a:r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 smtClean="0"/>
          </a:p>
          <a:p>
            <a:endParaRPr lang="en-GB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2077656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GB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科学问题</a:t>
            </a:r>
            <a:r>
              <a:rPr lang="zh-CN" altLang="en-US" sz="2400" kern="0" noProof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:</a:t>
            </a:r>
            <a:endParaRPr lang="en-GB" altLang="zh-CN" sz="2400" kern="0" noProof="0" dirty="0" smtClean="0">
              <a:solidFill>
                <a:schemeClr val="tx1">
                  <a:lumMod val="95000"/>
                  <a:lumOff val="5000"/>
                </a:schemeClr>
              </a:solidFill>
              <a:latin typeface="Arial Unicode MS" pitchFamily="34" charset="-122"/>
            </a:endParaRPr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发现规律；          </a:t>
            </a:r>
            <a:r>
              <a:rPr lang="en-GB" altLang="zh-CN" sz="2000" dirty="0" smtClean="0"/>
              <a:t>    </a:t>
            </a:r>
          </a:p>
          <a:p>
            <a:pPr marL="800100" lvl="1" indent="-342900">
              <a:buFont typeface="Symbol" charset="2"/>
              <a:buChar char="-"/>
            </a:pPr>
            <a:r>
              <a:rPr lang="zh-CN" altLang="en-GB" sz="2000" dirty="0" smtClean="0"/>
              <a:t>建立基因型和表型的关系</a:t>
            </a:r>
            <a:r>
              <a:rPr lang="zh-CN" altLang="en-US" sz="2000" dirty="0" smtClean="0"/>
              <a:t>；</a:t>
            </a:r>
            <a:endParaRPr lang="en-GB" altLang="zh-CN" sz="2000" dirty="0" smtClean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理解疾病发生</a:t>
            </a:r>
            <a:r>
              <a:rPr lang="zh-CN" altLang="en-US" sz="2000" dirty="0"/>
              <a:t>、发展过程</a:t>
            </a:r>
            <a:r>
              <a:rPr lang="zh-CN" altLang="zh-CN" sz="2000" dirty="0"/>
              <a:t>；</a:t>
            </a:r>
            <a:endParaRPr lang="en-GB" altLang="zh-CN" sz="2000" dirty="0"/>
          </a:p>
          <a:p>
            <a:pPr marL="800100" lvl="1" indent="-342900">
              <a:buFont typeface="Symbol" charset="2"/>
              <a:buChar char="-"/>
            </a:pPr>
            <a:r>
              <a:rPr lang="zh-CN" altLang="en-US" sz="2000" dirty="0" smtClean="0"/>
              <a:t>最终进行精准诊断</a:t>
            </a:r>
            <a:r>
              <a:rPr lang="zh-CN" altLang="en-US" sz="2000" dirty="0"/>
              <a:t>、治疗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预后结果、</a:t>
            </a:r>
            <a:r>
              <a:rPr lang="zh-CN" altLang="en-GB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功能实验、</a:t>
            </a:r>
            <a:r>
              <a:rPr lang="zh-CN" altLang="en-US" sz="2000" kern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 Unicode MS" pitchFamily="34" charset="-122"/>
              </a:rPr>
              <a:t>稳健性和独立数据集的验证</a:t>
            </a:r>
            <a:endParaRPr kumimoji="0" lang="zh-CN" alt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 Unicode MS" pitchFamily="34" charset="-122"/>
            </a:endParaRPr>
          </a:p>
        </p:txBody>
      </p:sp>
      <p:grpSp>
        <p:nvGrpSpPr>
          <p:cNvPr id="43" name="组 42"/>
          <p:cNvGrpSpPr/>
          <p:nvPr/>
        </p:nvGrpSpPr>
        <p:grpSpPr>
          <a:xfrm>
            <a:off x="755576" y="2118133"/>
            <a:ext cx="2232000" cy="2174963"/>
            <a:chOff x="755576" y="2062512"/>
            <a:chExt cx="2232000" cy="2174963"/>
          </a:xfrm>
        </p:grpSpPr>
        <p:sp>
          <p:nvSpPr>
            <p:cNvPr id="26" name="折角形 25"/>
            <p:cNvSpPr/>
            <p:nvPr/>
          </p:nvSpPr>
          <p:spPr>
            <a:xfrm>
              <a:off x="1768143" y="2564904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3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endParaRPr kumimoji="1"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7" name="折角形 26"/>
            <p:cNvSpPr/>
            <p:nvPr/>
          </p:nvSpPr>
          <p:spPr>
            <a:xfrm>
              <a:off x="1261860" y="2310518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rgbClr val="000000"/>
                  </a:solidFill>
                </a:rPr>
                <a:t>病例 </a:t>
              </a:r>
              <a:r>
                <a:rPr kumimoji="1" lang="zh-CN" altLang="zh-CN" sz="1200" dirty="0" smtClean="0">
                  <a:solidFill>
                    <a:srgbClr val="000000"/>
                  </a:solidFill>
                </a:rPr>
                <a:t>2</a:t>
              </a:r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  <p:sp>
          <p:nvSpPr>
            <p:cNvPr id="28" name="折角形 27"/>
            <p:cNvSpPr/>
            <p:nvPr/>
          </p:nvSpPr>
          <p:spPr>
            <a:xfrm>
              <a:off x="755576" y="2062512"/>
              <a:ext cx="1219433" cy="1672571"/>
            </a:xfrm>
            <a:prstGeom prst="foldedCorner">
              <a:avLst/>
            </a:prstGeom>
            <a:solidFill>
              <a:srgbClr val="FFFFFF"/>
            </a:solidFill>
            <a:ln>
              <a:solidFill>
                <a:srgbClr val="000000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 smtClean="0">
                  <a:solidFill>
                    <a:srgbClr val="000000"/>
                  </a:solidFill>
                </a:rPr>
                <a:t>病例 </a:t>
              </a:r>
              <a:r>
                <a:rPr kumimoji="1" lang="en-US" altLang="zh-CN" sz="1200" dirty="0" smtClean="0">
                  <a:solidFill>
                    <a:srgbClr val="000000"/>
                  </a:solidFill>
                </a:rPr>
                <a:t>1</a:t>
              </a:r>
              <a:endParaRPr kumimoji="1" lang="en-GB" altLang="zh-CN" sz="1200" dirty="0" smtClean="0">
                <a:solidFill>
                  <a:srgbClr val="000000"/>
                </a:solidFill>
              </a:endParaRPr>
            </a:p>
            <a:p>
              <a:pPr algn="ctr"/>
              <a:endParaRPr kumimoji="1" lang="en-GB" altLang="zh-CN" sz="1200" dirty="0">
                <a:solidFill>
                  <a:srgbClr val="000000"/>
                </a:solidFill>
              </a:endParaRP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XXXXXXXXXX</a:t>
              </a:r>
            </a:p>
            <a:p>
              <a:pPr algn="ctr"/>
              <a:r>
                <a:rPr kumimoji="1" lang="en-US" altLang="zh-CN" sz="1200" dirty="0" smtClean="0">
                  <a:solidFill>
                    <a:srgbClr val="000000"/>
                  </a:solidFill>
                </a:rPr>
                <a:t>XXXXXXXXXX</a:t>
              </a:r>
              <a:endParaRPr kumimoji="1" lang="en-US" altLang="zh-CN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3635896" y="2024816"/>
            <a:ext cx="2269027" cy="2268280"/>
            <a:chOff x="-6733256" y="3284984"/>
            <a:chExt cx="2629027" cy="2520280"/>
          </a:xfrm>
        </p:grpSpPr>
        <p:pic>
          <p:nvPicPr>
            <p:cNvPr id="29" name="图片 28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733256" y="328498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0" name="图片 29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6373216" y="3717032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31" name="图片 30" descr="th.jpe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5941168" y="4005064"/>
              <a:ext cx="1836939" cy="180020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</p:grpSp>
      <p:grpSp>
        <p:nvGrpSpPr>
          <p:cNvPr id="37" name="组 36"/>
          <p:cNvGrpSpPr/>
          <p:nvPr/>
        </p:nvGrpSpPr>
        <p:grpSpPr>
          <a:xfrm>
            <a:off x="6372200" y="2025000"/>
            <a:ext cx="2268000" cy="2268096"/>
            <a:chOff x="-6373216" y="3068960"/>
            <a:chExt cx="2640905" cy="2664096"/>
          </a:xfrm>
        </p:grpSpPr>
        <p:pic>
          <p:nvPicPr>
            <p:cNvPr id="33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6373216" y="3068960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4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941168" y="3501008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  <p:pic>
          <p:nvPicPr>
            <p:cNvPr id="36" name="Picture 2" descr="http://gcat.davidson.edu/DGPB/clust/microarray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-5509120" y="3933056"/>
              <a:ext cx="1776809" cy="1800000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</p:spPr>
        </p:pic>
      </p:grpSp>
      <p:sp>
        <p:nvSpPr>
          <p:cNvPr id="40" name="文本框 39"/>
          <p:cNvSpPr txBox="1"/>
          <p:nvPr/>
        </p:nvSpPr>
        <p:spPr>
          <a:xfrm>
            <a:off x="755576" y="15991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病例：文本</a:t>
            </a:r>
            <a:endParaRPr kumimoji="1" lang="zh-CN" altLang="en-US" sz="2400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635896" y="1599183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影像学：图片</a:t>
            </a:r>
            <a:endParaRPr kumimoji="1" lang="zh-CN" altLang="en-US" sz="2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372200" y="155679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/>
              <a:t>基因组学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38355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</a:t>
            </a:r>
            <a:r>
              <a:rPr lang="zh-CN" altLang="en-GB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分析</a:t>
            </a:r>
            <a:r>
              <a:rPr lang="en-GB" altLang="zh-CN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/>
            </a:r>
            <a:br>
              <a:rPr lang="en-GB" altLang="zh-CN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</a:b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411760" y="836712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kern="0" dirty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自动化</a:t>
            </a:r>
            <a:r>
              <a:rPr kumimoji="1" lang="zh-CN" altLang="en-US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的微生物基因组注释</a:t>
            </a:r>
            <a:r>
              <a:rPr kumimoji="1" lang="zh-CN" altLang="en-GB" sz="2400" b="1" kern="0" dirty="0" smtClean="0">
                <a:solidFill>
                  <a:srgbClr val="000000"/>
                </a:solidFill>
                <a:latin typeface="Arial"/>
                <a:ea typeface="黑体"/>
                <a:cs typeface="Arial"/>
              </a:rPr>
              <a:t>工具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74811" y="1412776"/>
            <a:ext cx="2593125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986804" y="3573016"/>
            <a:ext cx="2581132" cy="1800000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</p:pic>
      <p:graphicFrame>
        <p:nvGraphicFramePr>
          <p:cNvPr id="8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49077373"/>
              </p:ext>
            </p:extLst>
          </p:nvPr>
        </p:nvGraphicFramePr>
        <p:xfrm>
          <a:off x="395536" y="1412776"/>
          <a:ext cx="4572000" cy="1950720"/>
        </p:xfrm>
        <a:graphic>
          <a:graphicData uri="http://schemas.openxmlformats.org/drawingml/2006/table">
            <a:tbl>
              <a:tblPr/>
              <a:tblGrid>
                <a:gridCol w="1475656"/>
                <a:gridCol w="1584176"/>
                <a:gridCol w="1512168"/>
              </a:tblGrid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Text variant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proteins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gene activator and regulatory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subunit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putative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-binding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protein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-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catabolite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 protein activator and regulatory subunit of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cAMP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-dependent protein </a:t>
                      </a: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kinase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Synonym and abbreviation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RIP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Membrane-associated zinc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metalloprotease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  <a:tr h="274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Function expression variant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transformation system protein</a:t>
                      </a:r>
                      <a:endParaRPr kumimoji="0" lang="en-US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Predicted </a:t>
                      </a:r>
                      <a:r>
                        <a:rPr kumimoji="0" lang="en-US" altLang="zh-CN" sz="1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amidophosphoribosyltransferases</a:t>
                      </a:r>
                      <a:endParaRPr kumimoji="0" lang="en-US" altLang="zh-CN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2D2D8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D"/>
                    </a:solidFill>
                  </a:tcPr>
                </a:tc>
              </a:tr>
            </a:tbl>
          </a:graphicData>
        </a:graphic>
      </p:graphicFrame>
      <p:pic>
        <p:nvPicPr>
          <p:cNvPr id="9" name="图片 8" descr="无标题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536" y="3978000"/>
            <a:ext cx="4876799" cy="2880000"/>
          </a:xfrm>
          <a:prstGeom prst="rect">
            <a:avLst/>
          </a:prstGeom>
          <a:ln>
            <a:noFill/>
          </a:ln>
        </p:spPr>
      </p:pic>
      <p:sp>
        <p:nvSpPr>
          <p:cNvPr id="10" name="矩形 9"/>
          <p:cNvSpPr/>
          <p:nvPr/>
        </p:nvSpPr>
        <p:spPr>
          <a:xfrm>
            <a:off x="5652120" y="6536377"/>
            <a:ext cx="3131840" cy="276999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kumimoji="1" lang="en-US" altLang="zh-CN" sz="1200" dirty="0"/>
              <a:t>Liu et al. </a:t>
            </a:r>
            <a:r>
              <a:rPr kumimoji="1" lang="en-US" altLang="zh-CN" sz="1200" dirty="0">
                <a:solidFill>
                  <a:srgbClr val="FF0000"/>
                </a:solidFill>
              </a:rPr>
              <a:t>BMC Bioinformatics </a:t>
            </a:r>
            <a:r>
              <a:rPr kumimoji="1" lang="en-US" altLang="zh-CN" sz="1200" dirty="0"/>
              <a:t>2013, 14:</a:t>
            </a:r>
            <a:r>
              <a:rPr kumimoji="1" lang="en-US" altLang="zh-CN" sz="1200" dirty="0" smtClean="0"/>
              <a:t>172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940152" y="5661248"/>
            <a:ext cx="231345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该方法取得了很好的</a:t>
            </a:r>
            <a:endParaRPr kumimoji="1" lang="en-GB" altLang="zh-CN" sz="1600" dirty="0" smtClean="0"/>
          </a:p>
          <a:p>
            <a:r>
              <a:rPr kumimoji="1" lang="zh-CN" altLang="en-US" sz="1600" dirty="0" smtClean="0"/>
              <a:t>跨物种通用性</a:t>
            </a:r>
            <a:endParaRPr kumimoji="1" lang="zh-CN" altLang="en-US" sz="1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95536" y="6273224"/>
            <a:ext cx="21082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将自动化比较结果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从</a:t>
            </a:r>
            <a:r>
              <a:rPr kumimoji="1" lang="en-US" altLang="zh-CN" sz="1600" dirty="0" smtClean="0"/>
              <a:t>45%</a:t>
            </a:r>
            <a:r>
              <a:rPr kumimoji="1" lang="zh-CN" altLang="en-US" sz="1600" dirty="0" smtClean="0"/>
              <a:t>提高到</a:t>
            </a:r>
            <a:r>
              <a:rPr kumimoji="1" lang="en-US" altLang="zh-CN" sz="1600" dirty="0" smtClean="0"/>
              <a:t>87%</a:t>
            </a:r>
            <a:endParaRPr kumimoji="1" lang="zh-CN" altLang="en-US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395536" y="3356992"/>
            <a:ext cx="496855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不同的微生物基因组注释会得</a:t>
            </a:r>
            <a:r>
              <a:rPr kumimoji="1" lang="zh-CN" altLang="en-US" sz="1600" dirty="0"/>
              <a:t>到</a:t>
            </a:r>
            <a:r>
              <a:rPr kumimoji="1" lang="zh-CN" altLang="en-US" sz="1600" dirty="0" smtClean="0"/>
              <a:t>不一致的注释结果</a:t>
            </a:r>
            <a:endParaRPr kumimoji="1" lang="en-GB" altLang="zh-CN" sz="16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1600" dirty="0" smtClean="0"/>
              <a:t>人工比较这些注释结果很费时费力</a:t>
            </a:r>
            <a:endParaRPr kumimoji="1"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</a:t>
            </a:r>
            <a:r>
              <a:rPr lang="zh-CN" altLang="en-GB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915816" y="836712"/>
            <a:ext cx="4185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黑体" pitchFamily="49" charset="-122"/>
                <a:ea typeface="黑体" pitchFamily="49" charset="-122"/>
              </a:rPr>
              <a:t>中国人结直肠癌全外显子测序</a:t>
            </a:r>
            <a:endParaRPr kumimoji="1" lang="zh-CN" altLang="en-US" sz="2400" b="1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 descr="Figure4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436096" y="1556792"/>
            <a:ext cx="2554111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图片 7" descr="Figure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1196752"/>
            <a:ext cx="2078599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/>
          <p:cNvSpPr txBox="1"/>
          <p:nvPr/>
        </p:nvSpPr>
        <p:spPr>
          <a:xfrm>
            <a:off x="6516216" y="6525344"/>
            <a:ext cx="1860681" cy="2769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GB" altLang="zh-CN" sz="1200" dirty="0" err="1" smtClean="0">
                <a:solidFill>
                  <a:srgbClr val="FF0000"/>
                </a:solidFill>
              </a:rPr>
              <a:t>Oncotarget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/>
              <a:t>(</a:t>
            </a:r>
            <a:r>
              <a:rPr kumimoji="1" lang="zh-CN" altLang="en-US" sz="1200" dirty="0" smtClean="0"/>
              <a:t>一作</a:t>
            </a:r>
            <a:r>
              <a:rPr kumimoji="1" lang="zh-CN" altLang="en-GB" sz="1200" dirty="0" smtClean="0"/>
              <a:t>、在修</a:t>
            </a:r>
            <a:r>
              <a:rPr kumimoji="1" lang="en-US" altLang="zh-CN" sz="1200" dirty="0" smtClean="0"/>
              <a:t>)</a:t>
            </a:r>
            <a:endParaRPr kumimoji="1" lang="zh-CN" altLang="en-US" sz="1200" dirty="0"/>
          </a:p>
        </p:txBody>
      </p:sp>
      <p:pic>
        <p:nvPicPr>
          <p:cNvPr id="13" name="图片 12" descr="Screen Shot 2017-11-14 at 12.12.12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1560" y="4077072"/>
            <a:ext cx="3155676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9821688" y="385001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699792" y="1988840"/>
            <a:ext cx="27751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我们通过全外显子测序</a:t>
            </a:r>
            <a:endParaRPr kumimoji="1" lang="en-GB" altLang="zh-CN" dirty="0" smtClean="0"/>
          </a:p>
          <a:p>
            <a:r>
              <a:rPr kumimoji="1" lang="zh-CN" altLang="en-US" dirty="0" smtClean="0"/>
              <a:t>来对中国人结直肠癌的</a:t>
            </a:r>
            <a:endParaRPr kumimoji="1" lang="en-GB" altLang="zh-CN" dirty="0" smtClean="0"/>
          </a:p>
          <a:p>
            <a:r>
              <a:rPr kumimoji="1" lang="zh-CN" altLang="en-US" dirty="0" smtClean="0"/>
              <a:t>基因突变进</a:t>
            </a:r>
            <a:r>
              <a:rPr kumimoji="1" lang="zh-CN" altLang="en-US" dirty="0"/>
              <a:t>行</a:t>
            </a:r>
            <a:r>
              <a:rPr kumimoji="1" lang="zh-CN" altLang="en-US" dirty="0" smtClean="0"/>
              <a:t>分析</a:t>
            </a:r>
            <a:endParaRPr kumimoji="1" lang="en-GB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3779912" y="5517232"/>
            <a:ext cx="4212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确定了一个</a:t>
            </a:r>
            <a:r>
              <a:rPr kumimoji="1" lang="zh-CN" altLang="en-US" dirty="0" smtClean="0"/>
              <a:t>新的驱动</a:t>
            </a:r>
            <a:r>
              <a:rPr kumimoji="1" lang="zh-CN" altLang="en-US" dirty="0"/>
              <a:t>基因</a:t>
            </a:r>
            <a:r>
              <a:rPr kumimoji="1" lang="en-US" altLang="zh-CN" dirty="0"/>
              <a:t>-</a:t>
            </a:r>
            <a:r>
              <a:rPr kumimoji="1" lang="en-US" altLang="zh-CN" dirty="0" smtClean="0"/>
              <a:t>PEG3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CN" dirty="0" smtClean="0"/>
              <a:t>APC</a:t>
            </a:r>
            <a:r>
              <a:rPr kumimoji="1" lang="zh-CN" altLang="en-US" dirty="0"/>
              <a:t>和</a:t>
            </a:r>
            <a:r>
              <a:rPr kumimoji="1" lang="en-US" altLang="zh-CN" dirty="0" smtClean="0"/>
              <a:t>PEG3</a:t>
            </a:r>
            <a:r>
              <a:rPr kumimoji="1" lang="zh-CN" altLang="en-US" dirty="0" smtClean="0"/>
              <a:t>在中国人和</a:t>
            </a:r>
            <a:r>
              <a:rPr kumimoji="1" lang="en-US" altLang="zh-CN" dirty="0" smtClean="0"/>
              <a:t>TCGA</a:t>
            </a:r>
            <a:r>
              <a:rPr kumimoji="1" lang="zh-CN" altLang="en-US" dirty="0" smtClean="0"/>
              <a:t>中</a:t>
            </a:r>
            <a:r>
              <a:rPr kumimoji="1" lang="zh-CN" altLang="en-US" dirty="0"/>
              <a:t>具有</a:t>
            </a:r>
            <a:r>
              <a:rPr kumimoji="1" lang="zh-CN" altLang="en-US" dirty="0" smtClean="0"/>
              <a:t>不同的突变频率</a:t>
            </a:r>
            <a:endParaRPr kumimoji="1" lang="en-GB" altLang="zh-CN" dirty="0"/>
          </a:p>
        </p:txBody>
      </p:sp>
      <p:sp>
        <p:nvSpPr>
          <p:cNvPr id="3" name="矩形 2"/>
          <p:cNvSpPr/>
          <p:nvPr/>
        </p:nvSpPr>
        <p:spPr>
          <a:xfrm>
            <a:off x="5436096" y="4149080"/>
            <a:ext cx="33843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30000"/>
              </a:spcBef>
              <a:buFont typeface="Arial"/>
              <a:buChar char="•"/>
              <a:defRPr/>
            </a:pPr>
            <a:r>
              <a:rPr kumimoji="1" lang="en-US" altLang="zh-CN" dirty="0"/>
              <a:t>WNT</a:t>
            </a:r>
            <a:r>
              <a:rPr kumimoji="1" lang="zh-CN" altLang="en-US" dirty="0"/>
              <a:t>通路在中国</a:t>
            </a:r>
            <a:r>
              <a:rPr kumimoji="1" lang="zh-CN" altLang="en-US" dirty="0" smtClean="0"/>
              <a:t>人的突变频率显著低于</a:t>
            </a:r>
            <a:r>
              <a:rPr kumimoji="1" lang="en-US" altLang="zh-CN" dirty="0"/>
              <a:t>TCGA</a:t>
            </a:r>
            <a:r>
              <a:rPr kumimoji="1" lang="zh-CN" altLang="en-US" dirty="0"/>
              <a:t>的结果</a:t>
            </a:r>
            <a:endParaRPr kumimoji="1" lang="en-GB" altLang="zh-CN" dirty="0"/>
          </a:p>
        </p:txBody>
      </p:sp>
    </p:spTree>
    <p:extLst>
      <p:ext uri="{BB962C8B-B14F-4D97-AF65-F5344CB8AC3E}">
        <p14:creationId xmlns:p14="http://schemas.microsoft.com/office/powerpoint/2010/main" xmlns="" val="51509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 descr="17755 gene clustering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3102" y="2060848"/>
            <a:ext cx="2212886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6" name="图片 55" descr="gse17755 pathway level clustering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451"/>
          <a:stretch/>
        </p:blipFill>
        <p:spPr>
          <a:xfrm>
            <a:off x="0" y="4347872"/>
            <a:ext cx="4191000" cy="252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7" name="图片 56" descr="pl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82492" y="2060848"/>
            <a:ext cx="2212886" cy="180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9" name="文本框 58"/>
          <p:cNvSpPr txBox="1"/>
          <p:nvPr/>
        </p:nvSpPr>
        <p:spPr>
          <a:xfrm>
            <a:off x="4572000" y="5373216"/>
            <a:ext cx="3480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其中一群具有较</a:t>
            </a:r>
            <a:r>
              <a:rPr kumimoji="1" lang="zh-CN" altLang="en-US" dirty="0" smtClean="0"/>
              <a:t>高的炎症反应</a:t>
            </a:r>
            <a:endParaRPr kumimoji="1" lang="en-GB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另</a:t>
            </a:r>
            <a:r>
              <a:rPr kumimoji="1" lang="zh-CN" altLang="en-US" dirty="0"/>
              <a:t>一群具有较强的增殖反应。</a:t>
            </a:r>
          </a:p>
        </p:txBody>
      </p:sp>
      <p:sp>
        <p:nvSpPr>
          <p:cNvPr id="92" name="文本框 91"/>
          <p:cNvSpPr txBox="1"/>
          <p:nvPr/>
        </p:nvSpPr>
        <p:spPr>
          <a:xfrm>
            <a:off x="4582492" y="3861048"/>
            <a:ext cx="4561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/>
              <a:t>在基因</a:t>
            </a:r>
            <a:r>
              <a:rPr kumimoji="1" lang="zh-CN" altLang="en-US" dirty="0" smtClean="0"/>
              <a:t>水平上和通路水平上得到两类稳</a:t>
            </a:r>
            <a:r>
              <a:rPr kumimoji="1" lang="zh-CN" altLang="en-US" dirty="0"/>
              <a:t>健的分群结果</a:t>
            </a:r>
            <a:endParaRPr kumimoji="1" lang="en-GB" altLang="zh-CN" dirty="0"/>
          </a:p>
        </p:txBody>
      </p:sp>
      <p:pic>
        <p:nvPicPr>
          <p:cNvPr id="4" name="图片 3" descr="ra workflow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340768"/>
            <a:ext cx="3854119" cy="28800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如五：</a:t>
            </a:r>
            <a:r>
              <a:rPr lang="zh-CN" altLang="en-GB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医学大数据分析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75656" y="836712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 smtClean="0">
                <a:latin typeface="黑体" pitchFamily="49" charset="-122"/>
                <a:ea typeface="黑体" pitchFamily="49" charset="-122"/>
                <a:cs typeface="Arial"/>
              </a:rPr>
              <a:t>基于基因表达谱的类风湿性关节炎疾病分型</a:t>
            </a:r>
            <a:endParaRPr kumimoji="1" lang="zh-CN" altLang="en-US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0" y="1268760"/>
            <a:ext cx="4572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0" hangingPunct="0">
              <a:spcBef>
                <a:spcPct val="30000"/>
              </a:spcBef>
              <a:buFont typeface="Arial"/>
              <a:buChar char="•"/>
              <a:defRPr/>
            </a:pPr>
            <a:r>
              <a:rPr kumimoji="1" lang="zh-CN" altLang="en-US" sz="1600" dirty="0" smtClean="0"/>
              <a:t>通过基因表达谱来对类风</a:t>
            </a:r>
            <a:r>
              <a:rPr kumimoji="1" lang="zh-CN" altLang="en-US" sz="1600" dirty="0"/>
              <a:t>湿性关节炎进行</a:t>
            </a:r>
            <a:r>
              <a:rPr kumimoji="1" lang="zh-CN" altLang="en-US" sz="1600" dirty="0" smtClean="0"/>
              <a:t>疾病分型（西欧和日本人）</a:t>
            </a:r>
            <a:endParaRPr kumimoji="1" lang="en-GB" altLang="zh-CN" sz="16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660232" y="6525344"/>
            <a:ext cx="179207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GB" altLang="zh-CN" sz="1200" dirty="0" smtClean="0">
                <a:solidFill>
                  <a:srgbClr val="FF0000"/>
                </a:solidFill>
              </a:rPr>
              <a:t>Genomics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/>
              <a:t>(</a:t>
            </a:r>
            <a:r>
              <a:rPr kumimoji="1" lang="zh-CN" altLang="en-US" sz="1200" dirty="0" smtClean="0"/>
              <a:t>一作</a:t>
            </a:r>
            <a:r>
              <a:rPr kumimoji="1" lang="en-GB" altLang="en-GB" sz="1200" dirty="0"/>
              <a:t>、</a:t>
            </a:r>
            <a:r>
              <a:rPr kumimoji="1" lang="en-GB" altLang="en-GB" sz="1200" dirty="0" err="1" smtClean="0"/>
              <a:t>在</a:t>
            </a:r>
            <a:r>
              <a:rPr kumimoji="1" lang="zh-CN" altLang="en-GB" sz="1200" dirty="0" smtClean="0"/>
              <a:t>修</a:t>
            </a:r>
            <a:r>
              <a:rPr kumimoji="1" lang="en-US" altLang="zh-CN" sz="1200" dirty="0" smtClean="0"/>
              <a:t>)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9320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41742</TotalTime>
  <Words>3785</Words>
  <Application>Microsoft Macintosh PowerPoint</Application>
  <PresentationFormat>全屏显示(4:3)</PresentationFormat>
  <Paragraphs>604</Paragraphs>
  <Slides>40</Slides>
  <Notes>12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大数据的政策与引导：国家大力支持</vt:lpstr>
      <vt:lpstr>幻灯片 6</vt:lpstr>
      <vt:lpstr>幻灯片 7</vt:lpstr>
      <vt:lpstr>幻灯片 8</vt:lpstr>
      <vt:lpstr>幻灯片 9</vt:lpstr>
      <vt:lpstr>回答“可计算”问题(1)</vt:lpstr>
      <vt:lpstr>回答“可计算”问题(2)</vt:lpstr>
      <vt:lpstr>回答“可计算”问题(3)</vt:lpstr>
      <vt:lpstr>幻灯片 13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22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28</vt:lpstr>
      <vt:lpstr>如一：面向公共事件的示范应用</vt:lpstr>
      <vt:lpstr>幻灯片 30</vt:lpstr>
      <vt:lpstr>幻灯片 31</vt:lpstr>
      <vt:lpstr>幻灯片 32</vt:lpstr>
      <vt:lpstr>如四：人类行为预测</vt:lpstr>
      <vt:lpstr>如四：基于微博数据的群体行为预测</vt:lpstr>
      <vt:lpstr>如五：医学大数据分析</vt:lpstr>
      <vt:lpstr>如五：医学大数据分析 </vt:lpstr>
      <vt:lpstr>如五：医学大数据分析</vt:lpstr>
      <vt:lpstr>如五：医学大数据分析</vt:lpstr>
      <vt:lpstr>Acknowledgements</vt:lpstr>
      <vt:lpstr>幻灯片 40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4259</cp:revision>
  <dcterms:created xsi:type="dcterms:W3CDTF">2010-07-14T15:56:11Z</dcterms:created>
  <dcterms:modified xsi:type="dcterms:W3CDTF">2017-11-14T10:40:01Z</dcterms:modified>
</cp:coreProperties>
</file>